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61" r:id="rId2"/>
    <p:sldId id="263" r:id="rId3"/>
    <p:sldId id="271" r:id="rId4"/>
    <p:sldId id="257" r:id="rId5"/>
    <p:sldId id="265" r:id="rId6"/>
    <p:sldId id="260" r:id="rId7"/>
    <p:sldId id="264" r:id="rId8"/>
    <p:sldId id="266" r:id="rId9"/>
    <p:sldId id="267" r:id="rId10"/>
    <p:sldId id="268" r:id="rId11"/>
    <p:sldId id="269" r:id="rId12"/>
    <p:sldId id="270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339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6" autoAdjust="0"/>
    <p:restoredTop sz="9466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BA3D7-C010-4C52-8FE1-09623C4E75E0}" type="datetimeFigureOut">
              <a:rPr lang="en-US" smtClean="0"/>
              <a:pPr/>
              <a:t>3/7/2018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6C26-83F2-419E-99FF-EDCEE2F9BA7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6C26-83F2-419E-99FF-EDCEE2F9BA77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007B-2BB9-4835-B85F-BBF6CFE79D77}" type="datetime1">
              <a:rPr lang="en-US" smtClean="0"/>
              <a:pPr/>
              <a:t>3/7/2018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5D0-4A5F-41A5-90BC-FD9C0D2EE394}" type="datetime1">
              <a:rPr lang="en-US" smtClean="0"/>
              <a:pPr/>
              <a:t>3/7/2018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0975-0DBC-4B8A-B331-AB634BF7DFEC}" type="datetime1">
              <a:rPr lang="en-US" smtClean="0"/>
              <a:pPr/>
              <a:t>3/7/2018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3F0E-654C-4CC2-B63E-63840D827AC5}" type="datetime1">
              <a:rPr lang="en-US" smtClean="0"/>
              <a:pPr/>
              <a:t>3/7/2018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50F-84B1-4C19-8885-4903D2B3D46F}" type="datetime1">
              <a:rPr lang="en-US" smtClean="0"/>
              <a:pPr/>
              <a:t>3/7/2018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27D4-166F-468D-8EA8-7E9566D3AC13}" type="datetime1">
              <a:rPr lang="en-US" smtClean="0"/>
              <a:pPr/>
              <a:t>3/7/2018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F103-42CF-40A5-8744-3943C6F33013}" type="datetime1">
              <a:rPr lang="en-US" smtClean="0"/>
              <a:pPr/>
              <a:t>3/7/2018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31AE-441F-4B20-B405-6EAAD5D58370}" type="datetime1">
              <a:rPr lang="en-US" smtClean="0"/>
              <a:pPr/>
              <a:t>3/7/2018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EC6-F496-412F-89EA-FC11E01DFFC9}" type="datetime1">
              <a:rPr lang="en-US" smtClean="0"/>
              <a:pPr/>
              <a:t>3/7/2018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A4B6-EAE0-43CC-B11C-88A8521CB149}" type="datetime1">
              <a:rPr lang="en-US" smtClean="0"/>
              <a:pPr/>
              <a:t>3/7/2018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6D9B-CD39-41D0-81E6-A015B5F3CA50}" type="datetime1">
              <a:rPr lang="en-US" smtClean="0"/>
              <a:pPr/>
              <a:t>3/7/2018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31A60-D13E-45A2-8DFD-DCE74C1604D5}" type="datetime1">
              <a:rPr lang="en-US" smtClean="0"/>
              <a:pPr/>
              <a:t>3/7/2018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D70F4-3652-4431-92D5-CF2BE487ACC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G:\Sumit_Office_Work\Patent_Design_v2.0\ipo-helpdesk@nic.i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category/extensio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7" y="1357299"/>
            <a:ext cx="7429552" cy="78581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</a:rPr>
              <a:t>VIDEO CONFERENCING SETUP GUIDE</a:t>
            </a:r>
            <a:endParaRPr lang="en-IN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1</a:t>
            </a:fld>
            <a:endParaRPr lang="en-IN"/>
          </a:p>
        </p:txBody>
      </p:sp>
      <p:pic>
        <p:nvPicPr>
          <p:cNvPr id="5" name="Picture 4" descr="ipo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71420"/>
            <a:ext cx="947736" cy="69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9059" y="2786058"/>
            <a:ext cx="124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accent5">
                    <a:lumMod val="50000"/>
                  </a:schemeClr>
                </a:solidFill>
              </a:rPr>
              <a:t>Version 1.0</a:t>
            </a:r>
            <a:endParaRPr lang="en-IN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logo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214547" y="3500438"/>
            <a:ext cx="5143536" cy="1071570"/>
          </a:xfrm>
          <a:prstGeom prst="rect">
            <a:avLst/>
          </a:prstGeom>
        </p:spPr>
      </p:pic>
      <p:sp>
        <p:nvSpPr>
          <p:cNvPr id="10" name="Right Bracket 9"/>
          <p:cNvSpPr/>
          <p:nvPr/>
        </p:nvSpPr>
        <p:spPr>
          <a:xfrm>
            <a:off x="1000101" y="1285860"/>
            <a:ext cx="6929487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Triangle 10"/>
          <p:cNvSpPr/>
          <p:nvPr/>
        </p:nvSpPr>
        <p:spPr>
          <a:xfrm>
            <a:off x="1" y="4071942"/>
            <a:ext cx="3214711" cy="2786082"/>
          </a:xfrm>
          <a:prstGeom prst="rtTriangl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28663" y="2285992"/>
            <a:ext cx="6858048" cy="3304008"/>
            <a:chOff x="928663" y="2285992"/>
            <a:chExt cx="6858048" cy="3304008"/>
          </a:xfrm>
        </p:grpSpPr>
        <p:pic>
          <p:nvPicPr>
            <p:cNvPr id="17" name="Picture 16" descr="document sharin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663" y="2285992"/>
              <a:ext cx="6858048" cy="3304008"/>
            </a:xfrm>
            <a:prstGeom prst="rect">
              <a:avLst/>
            </a:prstGeom>
          </p:spPr>
        </p:pic>
        <p:pic>
          <p:nvPicPr>
            <p:cNvPr id="15" name="Picture 14" descr="controll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0760" y="2500306"/>
              <a:ext cx="1529614" cy="928694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6" name="Right Bracket 5"/>
          <p:cNvSpPr/>
          <p:nvPr/>
        </p:nvSpPr>
        <p:spPr>
          <a:xfrm>
            <a:off x="785786" y="357166"/>
            <a:ext cx="6929487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2571738" y="571481"/>
            <a:ext cx="2693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</a:rPr>
              <a:t>Screen Sharing</a:t>
            </a:r>
            <a:endParaRPr lang="en-IN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 descr="ipo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71420"/>
            <a:ext cx="947736" cy="699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5787" y="1571612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IN" sz="2000" dirty="0" smtClean="0"/>
              <a:t>7</a:t>
            </a:r>
            <a:r>
              <a:rPr lang="en-IN" sz="2000" dirty="0" smtClean="0"/>
              <a:t>.</a:t>
            </a:r>
            <a:r>
              <a:rPr lang="en-IN" sz="2000" dirty="0" smtClean="0"/>
              <a:t>	Once the request is granted, click on “Share your screen” icon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8" y="6143644"/>
            <a:ext cx="126367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 smtClean="0"/>
              <a:t>(</a:t>
            </a:r>
            <a:r>
              <a:rPr lang="en-IN" dirty="0" smtClean="0"/>
              <a:t>Screen-07)</a:t>
            </a:r>
            <a:endParaRPr lang="en-IN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928794" y="4143380"/>
            <a:ext cx="928694" cy="571504"/>
          </a:xfrm>
          <a:prstGeom prst="straightConnector1">
            <a:avLst/>
          </a:prstGeom>
          <a:ln w="28575">
            <a:solidFill>
              <a:srgbClr val="25F3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28662" y="4643446"/>
            <a:ext cx="2214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Click to share your screen</a:t>
            </a:r>
            <a:endParaRPr lang="en-IN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86644" y="5324789"/>
            <a:ext cx="285752" cy="1588"/>
          </a:xfrm>
          <a:prstGeom prst="straightConnector1">
            <a:avLst/>
          </a:prstGeom>
          <a:ln w="28575">
            <a:solidFill>
              <a:srgbClr val="25F3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5008" y="5110475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Click to </a:t>
            </a:r>
            <a:r>
              <a:rPr lang="en-IN" sz="1200" b="1" dirty="0" smtClean="0"/>
              <a:t>“change the layout”</a:t>
            </a:r>
            <a:endParaRPr lang="en-IN" sz="12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71537" y="2571744"/>
            <a:ext cx="6513035" cy="3304008"/>
            <a:chOff x="1071537" y="2571744"/>
            <a:chExt cx="6513035" cy="3304008"/>
          </a:xfrm>
        </p:grpSpPr>
        <p:pic>
          <p:nvPicPr>
            <p:cNvPr id="17" name="Picture 16" descr="document shari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537" y="2571744"/>
              <a:ext cx="6513035" cy="3304008"/>
            </a:xfrm>
            <a:prstGeom prst="rect">
              <a:avLst/>
            </a:prstGeom>
          </p:spPr>
        </p:pic>
        <p:pic>
          <p:nvPicPr>
            <p:cNvPr id="18" name="Picture 17" descr="controll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9906" y="2786058"/>
              <a:ext cx="1529614" cy="928694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6" name="Right Bracket 5"/>
          <p:cNvSpPr/>
          <p:nvPr/>
        </p:nvSpPr>
        <p:spPr>
          <a:xfrm>
            <a:off x="785786" y="357166"/>
            <a:ext cx="6929487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2571738" y="571481"/>
            <a:ext cx="205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</a:rPr>
              <a:t>Room Chat</a:t>
            </a:r>
            <a:endParaRPr lang="en-IN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 descr="ipo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71420"/>
            <a:ext cx="947736" cy="699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5787" y="1571612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IN" sz="2000" dirty="0" smtClean="0"/>
              <a:t>8.</a:t>
            </a:r>
            <a:r>
              <a:rPr lang="en-IN" sz="2000" dirty="0" smtClean="0"/>
              <a:t>	User may type in the chat box if there is any </a:t>
            </a:r>
            <a:r>
              <a:rPr lang="en-IN" sz="2000" dirty="0" smtClean="0"/>
              <a:t>technical issue</a:t>
            </a:r>
            <a:r>
              <a:rPr lang="en-IN" sz="2000" dirty="0" smtClean="0"/>
              <a:t> or may share document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8" y="6143644"/>
            <a:ext cx="126367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 smtClean="0"/>
              <a:t>(</a:t>
            </a:r>
            <a:r>
              <a:rPr lang="en-IN" dirty="0" smtClean="0"/>
              <a:t>Screen-08)</a:t>
            </a:r>
            <a:endParaRPr lang="en-IN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1285852" y="5500702"/>
            <a:ext cx="1071570" cy="214314"/>
          </a:xfrm>
          <a:prstGeom prst="straightConnector1">
            <a:avLst/>
          </a:prstGeom>
          <a:ln w="28575">
            <a:solidFill>
              <a:srgbClr val="25F3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57422" y="5000636"/>
            <a:ext cx="2214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Click to browse the document</a:t>
            </a:r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71537" y="2291475"/>
            <a:ext cx="6513035" cy="3137789"/>
            <a:chOff x="1071537" y="2291475"/>
            <a:chExt cx="6513035" cy="3137789"/>
          </a:xfrm>
        </p:grpSpPr>
        <p:pic>
          <p:nvPicPr>
            <p:cNvPr id="17" name="Picture 16" descr="document shari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537" y="2291475"/>
              <a:ext cx="6513035" cy="3137789"/>
            </a:xfrm>
            <a:prstGeom prst="rect">
              <a:avLst/>
            </a:prstGeom>
          </p:spPr>
        </p:pic>
        <p:pic>
          <p:nvPicPr>
            <p:cNvPr id="15" name="Picture 14" descr="controll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2500306"/>
              <a:ext cx="1529614" cy="928694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6" name="Right Bracket 5"/>
          <p:cNvSpPr/>
          <p:nvPr/>
        </p:nvSpPr>
        <p:spPr>
          <a:xfrm>
            <a:off x="785786" y="357166"/>
            <a:ext cx="6929487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2571738" y="571481"/>
            <a:ext cx="2329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</a:rPr>
              <a:t>White Board</a:t>
            </a:r>
            <a:endParaRPr lang="en-IN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 descr="ipo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71420"/>
            <a:ext cx="947736" cy="699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5787" y="1714488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IN" sz="2000" dirty="0" smtClean="0"/>
              <a:t>9</a:t>
            </a:r>
            <a:r>
              <a:rPr lang="en-IN" sz="2000" dirty="0" smtClean="0"/>
              <a:t>.</a:t>
            </a:r>
            <a:r>
              <a:rPr lang="en-IN" sz="2000" dirty="0" smtClean="0"/>
              <a:t>	User may explain by drawing on Whiteboard.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5715016"/>
            <a:ext cx="126367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 smtClean="0"/>
              <a:t>(</a:t>
            </a:r>
            <a:r>
              <a:rPr lang="en-IN" dirty="0" smtClean="0"/>
              <a:t>Screen-09)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3000366" y="5357826"/>
            <a:ext cx="378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Click on “Mic“ icon to share your voice</a:t>
            </a:r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1928795" y="2779869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Drawing Tools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1071537" y="2708431"/>
            <a:ext cx="214315" cy="1500198"/>
          </a:xfrm>
          <a:prstGeom prst="rect">
            <a:avLst/>
          </a:prstGeom>
          <a:noFill/>
          <a:ln>
            <a:solidFill>
              <a:srgbClr val="25F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1285852" y="2994184"/>
            <a:ext cx="642943" cy="357190"/>
          </a:xfrm>
          <a:prstGeom prst="straightConnector1">
            <a:avLst/>
          </a:prstGeom>
          <a:ln w="28575">
            <a:solidFill>
              <a:srgbClr val="25F3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43241" y="4494381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White Board</a:t>
            </a:r>
            <a:endParaRPr lang="en-IN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1" y="2571744"/>
            <a:ext cx="8229600" cy="1143000"/>
          </a:xfrm>
        </p:spPr>
        <p:txBody>
          <a:bodyPr/>
          <a:lstStyle/>
          <a:p>
            <a:r>
              <a:rPr lang="en-IN" dirty="0" smtClean="0">
                <a:solidFill>
                  <a:schemeClr val="accent5">
                    <a:lumMod val="50000"/>
                  </a:schemeClr>
                </a:solidFill>
              </a:rPr>
              <a:t>THANKS...</a:t>
            </a:r>
            <a:endParaRPr lang="en-IN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6" name="Picture 5" descr="ipo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71420"/>
            <a:ext cx="947736" cy="69915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44" y="1500175"/>
            <a:ext cx="29289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Help Desk: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  <a:hlinkClick r:id="rId3"/>
              </a:rPr>
              <a:t>ipo-helpdesk@nic.in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2" y="2000240"/>
          <a:ext cx="7929618" cy="36976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44189"/>
                <a:gridCol w="7385429"/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endParaRPr lang="en-IN" sz="24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pPr algn="l"/>
                      <a:r>
                        <a:rPr lang="en-IN" sz="1800" dirty="0" smtClean="0"/>
                        <a:t>1.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dirty="0" smtClean="0"/>
                        <a:t>Desktop having Windows operating system, web camera, microphone and speakers </a:t>
                      </a:r>
                    </a:p>
                    <a:p>
                      <a:pPr algn="l"/>
                      <a:r>
                        <a:rPr lang="en-IN" sz="1800" dirty="0" smtClean="0"/>
                        <a:t>                               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Laptop with windows operating</a:t>
                      </a:r>
                      <a:r>
                        <a:rPr lang="en-IN" sz="1800" baseline="0" dirty="0" smtClean="0"/>
                        <a:t> system</a:t>
                      </a:r>
                      <a:r>
                        <a:rPr lang="en-IN" sz="1800" dirty="0" smtClean="0"/>
                        <a:t> having Web Cam &amp; Mic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(Windows</a:t>
                      </a:r>
                      <a:r>
                        <a:rPr lang="en-IN" sz="1800" baseline="0" dirty="0" smtClean="0"/>
                        <a:t> 7 Or Above)</a:t>
                      </a:r>
                      <a:endParaRPr lang="en-IN" sz="1800" dirty="0" smtClean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IN" sz="1800" dirty="0" smtClean="0"/>
                        <a:t>2.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Internet connection with minimum 256 kbps speed</a:t>
                      </a:r>
                    </a:p>
                  </a:txBody>
                  <a:tcPr/>
                </a:tc>
              </a:tr>
              <a:tr h="431490">
                <a:tc>
                  <a:txBody>
                    <a:bodyPr/>
                    <a:lstStyle/>
                    <a:p>
                      <a:pPr algn="l"/>
                      <a:r>
                        <a:rPr lang="en-IN" sz="1800" dirty="0" smtClean="0"/>
                        <a:t>3.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Google</a:t>
                      </a:r>
                      <a:r>
                        <a:rPr lang="en-IN" sz="1800" baseline="0" dirty="0" smtClean="0"/>
                        <a:t> Chrome </a:t>
                      </a:r>
                      <a:endParaRPr lang="en-IN" sz="1800" dirty="0" smtClean="0"/>
                    </a:p>
                  </a:txBody>
                  <a:tcPr/>
                </a:tc>
              </a:tr>
              <a:tr h="431490">
                <a:tc>
                  <a:txBody>
                    <a:bodyPr/>
                    <a:lstStyle/>
                    <a:p>
                      <a:pPr algn="l"/>
                      <a:r>
                        <a:rPr lang="en-IN" sz="1800" dirty="0" smtClean="0"/>
                        <a:t>4.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InstaVC Desktop Sharing </a:t>
                      </a:r>
                      <a:r>
                        <a:rPr lang="en-IN" sz="1800" dirty="0" smtClean="0"/>
                        <a:t>Extension </a:t>
                      </a:r>
                      <a:endParaRPr lang="en-IN" sz="1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ipo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71420"/>
            <a:ext cx="947736" cy="6991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357422" y="785794"/>
            <a:ext cx="3875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</a:rPr>
              <a:t>System Requirements</a:t>
            </a:r>
            <a:endParaRPr lang="en-IN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714348" y="571480"/>
            <a:ext cx="6929487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o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71420"/>
            <a:ext cx="947736" cy="6991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571604" y="500042"/>
            <a:ext cx="4479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</a:rPr>
              <a:t>Install InstaVC Extension</a:t>
            </a:r>
            <a:endParaRPr lang="en-IN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714348" y="285728"/>
            <a:ext cx="6929487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785786" y="1357298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Visit : </a:t>
            </a:r>
            <a:r>
              <a:rPr lang="en-IN" dirty="0" smtClean="0">
                <a:hlinkClick r:id="rId3"/>
              </a:rPr>
              <a:t>https</a:t>
            </a:r>
            <a:r>
              <a:rPr lang="en-IN" dirty="0" smtClean="0">
                <a:hlinkClick r:id="rId3"/>
              </a:rPr>
              <a:t>://</a:t>
            </a:r>
            <a:r>
              <a:rPr lang="en-IN" dirty="0" smtClean="0">
                <a:hlinkClick r:id="rId3"/>
              </a:rPr>
              <a:t>chrome.google.com/webstore/category/extensions</a:t>
            </a:r>
            <a:r>
              <a:rPr lang="en-IN" dirty="0" smtClean="0"/>
              <a:t> and download the InstaVC Desktop Sharing Extension</a:t>
            </a:r>
            <a:endParaRPr lang="en-IN" dirty="0"/>
          </a:p>
        </p:txBody>
      </p:sp>
      <p:pic>
        <p:nvPicPr>
          <p:cNvPr id="13" name="Picture 12" descr="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000240"/>
            <a:ext cx="6286512" cy="452859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5400000">
            <a:off x="5679289" y="2607463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0694" y="2000240"/>
            <a:ext cx="112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Click Here</a:t>
            </a:r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9" y="2143117"/>
            <a:ext cx="4307309" cy="3867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71802" y="357167"/>
            <a:ext cx="2326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</a:rPr>
              <a:t>Login Screen</a:t>
            </a:r>
            <a:endParaRPr lang="en-IN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4</a:t>
            </a:fld>
            <a:endParaRPr lang="en-IN"/>
          </a:p>
        </p:txBody>
      </p:sp>
      <p:pic>
        <p:nvPicPr>
          <p:cNvPr id="8" name="Picture 7" descr="ipo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71420"/>
            <a:ext cx="947736" cy="699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4348" y="1285861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000" dirty="0" smtClean="0"/>
              <a:t>Open the URL given in the Invitation Email</a:t>
            </a:r>
            <a:r>
              <a:rPr lang="en-IN" sz="2000" dirty="0" smtClean="0"/>
              <a:t>,  </a:t>
            </a:r>
            <a:r>
              <a:rPr lang="en-IN" sz="2000" dirty="0" smtClean="0"/>
              <a:t>following screen will get appeared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2" y="6215082"/>
            <a:ext cx="126367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 smtClean="0"/>
              <a:t>(Screen-01)</a:t>
            </a:r>
            <a:endParaRPr lang="en-IN" dirty="0"/>
          </a:p>
        </p:txBody>
      </p:sp>
      <p:sp>
        <p:nvSpPr>
          <p:cNvPr id="12" name="Right Bracket 11"/>
          <p:cNvSpPr/>
          <p:nvPr/>
        </p:nvSpPr>
        <p:spPr>
          <a:xfrm>
            <a:off x="785786" y="228584"/>
            <a:ext cx="6929487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3214679" y="2428869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Enter Your Name and Email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43372" y="4286256"/>
            <a:ext cx="785819" cy="214314"/>
          </a:xfrm>
          <a:prstGeom prst="rect">
            <a:avLst/>
          </a:prstGeom>
          <a:noFill/>
          <a:ln>
            <a:solidFill>
              <a:srgbClr val="25F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3071803" y="5000636"/>
            <a:ext cx="3330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Click on “Join Conference“ button</a:t>
            </a:r>
            <a:endParaRPr lang="en-IN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614" y="642919"/>
            <a:ext cx="3334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</a:rPr>
              <a:t>Conference Access</a:t>
            </a:r>
            <a:endParaRPr lang="en-IN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8" name="Picture 7" descr="ipo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71420"/>
            <a:ext cx="947736" cy="699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4348" y="1500174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IN" sz="2000" dirty="0" smtClean="0"/>
              <a:t>2.	Now </a:t>
            </a:r>
            <a:r>
              <a:rPr lang="en-IN" sz="2000" dirty="0" smtClean="0"/>
              <a:t>click on allow button to grant access to use your camera and microphone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785786" y="500042"/>
            <a:ext cx="6929487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3786183" y="4500571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Click on “Submit” button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3" name="Picture 12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214554"/>
            <a:ext cx="6643734" cy="44771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00496" y="6286520"/>
            <a:ext cx="126367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 smtClean="0"/>
              <a:t>(Screen-02)</a:t>
            </a:r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497"/>
            <a:ext cx="7643835" cy="2981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00168" y="1142985"/>
            <a:ext cx="549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If no camera or microphone is connected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6</a:t>
            </a:fld>
            <a:endParaRPr lang="en-IN"/>
          </a:p>
        </p:txBody>
      </p:sp>
      <p:pic>
        <p:nvPicPr>
          <p:cNvPr id="8" name="Picture 7" descr="ipo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71420"/>
            <a:ext cx="947736" cy="69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6250" y="6143644"/>
            <a:ext cx="126367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 smtClean="0"/>
              <a:t>(</a:t>
            </a:r>
            <a:r>
              <a:rPr lang="en-IN" dirty="0" smtClean="0"/>
              <a:t>Screen-03)</a:t>
            </a:r>
            <a:endParaRPr lang="en-IN" dirty="0"/>
          </a:p>
        </p:txBody>
      </p:sp>
      <p:sp>
        <p:nvSpPr>
          <p:cNvPr id="10" name="Right Bracket 9"/>
          <p:cNvSpPr/>
          <p:nvPr/>
        </p:nvSpPr>
        <p:spPr>
          <a:xfrm>
            <a:off x="1071538" y="871526"/>
            <a:ext cx="6929487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785786" y="1928803"/>
            <a:ext cx="6643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IN" sz="2000" dirty="0" smtClean="0"/>
              <a:t>3</a:t>
            </a:r>
            <a:r>
              <a:rPr lang="en-IN" sz="2000" dirty="0" smtClean="0"/>
              <a:t>.</a:t>
            </a:r>
            <a:r>
              <a:rPr lang="en-IN" sz="2000" dirty="0" smtClean="0"/>
              <a:t>	This option will appear if no camera or mic is connected, make sure AV devices are properly connected.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4744" y="5000636"/>
            <a:ext cx="3636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Click on “Restart Conference“ button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180150" y="4892685"/>
            <a:ext cx="214314" cy="1588"/>
          </a:xfrm>
          <a:prstGeom prst="straightConnector1">
            <a:avLst/>
          </a:prstGeom>
          <a:ln w="28575">
            <a:solidFill>
              <a:srgbClr val="25F3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6" name="Right Bracket 5"/>
          <p:cNvSpPr/>
          <p:nvPr/>
        </p:nvSpPr>
        <p:spPr>
          <a:xfrm>
            <a:off x="785786" y="357166"/>
            <a:ext cx="6929487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2714612" y="500043"/>
            <a:ext cx="301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</a:rPr>
              <a:t>Welcome Screen</a:t>
            </a:r>
            <a:endParaRPr lang="en-IN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 descr="ipo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71420"/>
            <a:ext cx="947736" cy="699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5787" y="1428736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IN" sz="2000" dirty="0" smtClean="0"/>
              <a:t>4.</a:t>
            </a:r>
            <a:r>
              <a:rPr lang="en-IN" sz="2000" dirty="0" smtClean="0"/>
              <a:t>	Now you will be connected to the conference, </a:t>
            </a:r>
            <a:r>
              <a:rPr lang="en-IN" sz="2000" dirty="0" smtClean="0"/>
              <a:t>you may change the audio/video settings if required.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8" y="6286520"/>
            <a:ext cx="126367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 smtClean="0"/>
              <a:t>(</a:t>
            </a:r>
            <a:r>
              <a:rPr lang="en-IN" dirty="0" smtClean="0"/>
              <a:t>Screen-04)</a:t>
            </a:r>
            <a:endParaRPr lang="en-IN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214554"/>
            <a:ext cx="7610752" cy="38643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71604" y="2360790"/>
            <a:ext cx="1674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b="1" dirty="0" smtClean="0">
                <a:solidFill>
                  <a:schemeClr val="bg1"/>
                </a:solidFill>
              </a:rPr>
              <a:t>Click here to full screen</a:t>
            </a:r>
            <a:endParaRPr lang="en-IN" sz="1200" b="1" dirty="0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1071538" y="2503666"/>
            <a:ext cx="500067" cy="1588"/>
          </a:xfrm>
          <a:prstGeom prst="straightConnector1">
            <a:avLst/>
          </a:prstGeom>
          <a:ln w="28575">
            <a:solidFill>
              <a:srgbClr val="25F3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57224" y="2575104"/>
            <a:ext cx="0" cy="227117"/>
          </a:xfrm>
          <a:prstGeom prst="straightConnector1">
            <a:avLst/>
          </a:prstGeom>
          <a:ln w="28575">
            <a:solidFill>
              <a:srgbClr val="25F3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28662" y="2646542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>
                <a:solidFill>
                  <a:schemeClr val="bg1"/>
                </a:solidFill>
              </a:rPr>
              <a:t>Click here to change Audio/Video Settings</a:t>
            </a:r>
            <a:endParaRPr lang="en-IN" sz="1200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4679951" y="5396111"/>
            <a:ext cx="214314" cy="1588"/>
          </a:xfrm>
          <a:prstGeom prst="straightConnector1">
            <a:avLst/>
          </a:prstGeom>
          <a:ln w="28575">
            <a:solidFill>
              <a:srgbClr val="25F3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71934" y="5932690"/>
            <a:ext cx="285752" cy="1588"/>
          </a:xfrm>
          <a:prstGeom prst="straightConnector1">
            <a:avLst/>
          </a:prstGeom>
          <a:ln w="28575">
            <a:solidFill>
              <a:srgbClr val="25F3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85918" y="5789814"/>
            <a:ext cx="2244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b="1" dirty="0" smtClean="0">
                <a:solidFill>
                  <a:schemeClr val="bg1"/>
                </a:solidFill>
              </a:rPr>
              <a:t>Click here to end the conference</a:t>
            </a:r>
            <a:endParaRPr lang="en-IN" sz="1200" b="1" dirty="0"/>
          </a:p>
        </p:txBody>
      </p:sp>
      <p:sp>
        <p:nvSpPr>
          <p:cNvPr id="31" name="Rectangle 30"/>
          <p:cNvSpPr/>
          <p:nvPr/>
        </p:nvSpPr>
        <p:spPr>
          <a:xfrm>
            <a:off x="2357422" y="5504062"/>
            <a:ext cx="2644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b="1" dirty="0" smtClean="0">
                <a:solidFill>
                  <a:schemeClr val="bg1"/>
                </a:solidFill>
              </a:rPr>
              <a:t>Click on “Mic“ icon to share your voice</a:t>
            </a:r>
            <a:endParaRPr lang="en-IN" sz="1200" b="1" dirty="0"/>
          </a:p>
        </p:txBody>
      </p:sp>
      <p:sp>
        <p:nvSpPr>
          <p:cNvPr id="32" name="Rectangle 31"/>
          <p:cNvSpPr/>
          <p:nvPr/>
        </p:nvSpPr>
        <p:spPr>
          <a:xfrm>
            <a:off x="6072198" y="5504062"/>
            <a:ext cx="1921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b="1" dirty="0" smtClean="0">
                <a:solidFill>
                  <a:schemeClr val="bg1"/>
                </a:solidFill>
              </a:rPr>
              <a:t>Click to mute/un-mute the </a:t>
            </a:r>
            <a:br>
              <a:rPr lang="en-IN" sz="1200" b="1" dirty="0" smtClean="0">
                <a:solidFill>
                  <a:schemeClr val="bg1"/>
                </a:solidFill>
              </a:rPr>
            </a:br>
            <a:r>
              <a:rPr lang="en-IN" sz="1200" b="1" dirty="0" smtClean="0">
                <a:solidFill>
                  <a:schemeClr val="bg1"/>
                </a:solidFill>
              </a:rPr>
              <a:t>speaker volume</a:t>
            </a:r>
            <a:endParaRPr lang="en-IN" sz="1200" b="1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7180281" y="5396111"/>
            <a:ext cx="214314" cy="1588"/>
          </a:xfrm>
          <a:prstGeom prst="straightConnector1">
            <a:avLst/>
          </a:prstGeom>
          <a:ln w="28575">
            <a:solidFill>
              <a:srgbClr val="25F3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857752" y="2860856"/>
            <a:ext cx="12836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b="1" dirty="0" smtClean="0">
                <a:solidFill>
                  <a:schemeClr val="bg1"/>
                </a:solidFill>
              </a:rPr>
              <a:t>Controller’s View</a:t>
            </a:r>
            <a:endParaRPr lang="en-IN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2571736" y="2860856"/>
            <a:ext cx="10146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b="1" dirty="0" smtClean="0">
                <a:solidFill>
                  <a:schemeClr val="bg1"/>
                </a:solidFill>
              </a:rPr>
              <a:t>Agent’s View</a:t>
            </a:r>
            <a:endParaRPr lang="en-IN" sz="12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28663" y="2285992"/>
            <a:ext cx="6858048" cy="3304008"/>
            <a:chOff x="928663" y="2285992"/>
            <a:chExt cx="6858048" cy="3304008"/>
          </a:xfrm>
        </p:grpSpPr>
        <p:pic>
          <p:nvPicPr>
            <p:cNvPr id="17" name="Picture 16" descr="document sharin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663" y="2285992"/>
              <a:ext cx="6858048" cy="3304008"/>
            </a:xfrm>
            <a:prstGeom prst="rect">
              <a:avLst/>
            </a:prstGeom>
          </p:spPr>
        </p:pic>
        <p:pic>
          <p:nvPicPr>
            <p:cNvPr id="19" name="Picture 18" descr="controll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0760" y="2500306"/>
              <a:ext cx="1529614" cy="928694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6" name="Right Bracket 5"/>
          <p:cNvSpPr/>
          <p:nvPr/>
        </p:nvSpPr>
        <p:spPr>
          <a:xfrm>
            <a:off x="785786" y="357166"/>
            <a:ext cx="6929487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2714614" y="500043"/>
            <a:ext cx="3322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</a:rPr>
              <a:t>Document Sharing</a:t>
            </a:r>
            <a:endParaRPr lang="en-IN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 descr="ipo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71420"/>
            <a:ext cx="947736" cy="699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5787" y="1428736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IN" sz="2000" dirty="0" smtClean="0"/>
              <a:t>5.</a:t>
            </a:r>
            <a:r>
              <a:rPr lang="en-IN" sz="2000" dirty="0" smtClean="0"/>
              <a:t>	For sharing any document during the conference, user may request the controller.  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8" y="6143644"/>
            <a:ext cx="126367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 smtClean="0"/>
              <a:t>(</a:t>
            </a:r>
            <a:r>
              <a:rPr lang="en-IN" dirty="0" smtClean="0"/>
              <a:t>Screen-05)</a:t>
            </a:r>
            <a:endParaRPr lang="en-IN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464712" y="3536157"/>
            <a:ext cx="357190" cy="1588"/>
          </a:xfrm>
          <a:prstGeom prst="straightConnector1">
            <a:avLst/>
          </a:prstGeom>
          <a:ln w="28575">
            <a:solidFill>
              <a:srgbClr val="25F3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907194" y="2988230"/>
            <a:ext cx="345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Click here to request the controller</a:t>
            </a:r>
            <a:endParaRPr lang="en-IN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28663" y="2285992"/>
            <a:ext cx="6858048" cy="3304008"/>
            <a:chOff x="928663" y="2285992"/>
            <a:chExt cx="6858048" cy="3304008"/>
          </a:xfrm>
        </p:grpSpPr>
        <p:pic>
          <p:nvPicPr>
            <p:cNvPr id="17" name="Picture 16" descr="document sharin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663" y="2285992"/>
              <a:ext cx="6858048" cy="3304008"/>
            </a:xfrm>
            <a:prstGeom prst="rect">
              <a:avLst/>
            </a:prstGeom>
          </p:spPr>
        </p:pic>
        <p:pic>
          <p:nvPicPr>
            <p:cNvPr id="15" name="Picture 14" descr="controll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0760" y="2500306"/>
              <a:ext cx="1529614" cy="928694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70F4-3652-4431-92D5-CF2BE487ACC6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6" name="Right Bracket 5"/>
          <p:cNvSpPr/>
          <p:nvPr/>
        </p:nvSpPr>
        <p:spPr>
          <a:xfrm>
            <a:off x="785786" y="357166"/>
            <a:ext cx="6929487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500167" y="571481"/>
            <a:ext cx="4755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</a:rPr>
              <a:t>Document Sharing </a:t>
            </a:r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</a:rPr>
              <a:t>ontd...</a:t>
            </a:r>
            <a:endParaRPr lang="en-IN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 descr="ipo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71420"/>
            <a:ext cx="947736" cy="699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5787" y="1571612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IN" sz="2000" dirty="0" smtClean="0"/>
              <a:t>6</a:t>
            </a:r>
            <a:r>
              <a:rPr lang="en-IN" sz="2000" dirty="0" smtClean="0"/>
              <a:t>.</a:t>
            </a:r>
            <a:r>
              <a:rPr lang="en-IN" sz="2000" dirty="0" smtClean="0"/>
              <a:t>	Once the request is granted, click on “Share your document” icon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8" y="6143644"/>
            <a:ext cx="126367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 smtClean="0"/>
              <a:t>(</a:t>
            </a:r>
            <a:r>
              <a:rPr lang="en-IN" dirty="0" smtClean="0"/>
              <a:t>Screen-06)</a:t>
            </a:r>
            <a:endParaRPr lang="en-IN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4000497" y="4071942"/>
            <a:ext cx="1000132" cy="571504"/>
          </a:xfrm>
          <a:prstGeom prst="straightConnector1">
            <a:avLst/>
          </a:prstGeom>
          <a:ln w="28575">
            <a:solidFill>
              <a:srgbClr val="25F3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500429" y="4643447"/>
            <a:ext cx="2214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Click to browse the document</a:t>
            </a:r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280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VIDEO CONFERENCING SETUP GUIDE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THANKS...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ADITYA MATHUR</dc:creator>
  <cp:lastModifiedBy>ADITYA MATHUR</cp:lastModifiedBy>
  <cp:revision>38</cp:revision>
  <dcterms:created xsi:type="dcterms:W3CDTF">2018-02-05T08:56:32Z</dcterms:created>
  <dcterms:modified xsi:type="dcterms:W3CDTF">2018-03-07T06:54:40Z</dcterms:modified>
</cp:coreProperties>
</file>